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7316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839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638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796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242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200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382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610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401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863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894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30E34-E0EB-47B6-834B-F5CF6512E9A1}" type="datetimeFigureOut">
              <a:rPr lang="uk-UA" smtClean="0"/>
              <a:t>02.03.2026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A5F98-9D80-4D8B-8765-C731550EB2D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154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849783" y="1330868"/>
            <a:ext cx="3020448" cy="1265690"/>
            <a:chOff x="166312" y="138537"/>
            <a:chExt cx="3177304" cy="155171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7" name="TextBox 6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kern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Інформація про суб’єкт, якому належить технологічна інструкція, осіб які розробили та погодили</a:t>
              </a:r>
              <a:endParaRPr lang="ru-RU" sz="16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7793393" y="1327645"/>
            <a:ext cx="3080775" cy="1255806"/>
            <a:chOff x="166312" y="138537"/>
            <a:chExt cx="3177304" cy="1551711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TextBox 9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Підготовка до виготовлення 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(підготовка робочого місця, санітарна  підготовка, перелік </a:t>
              </a:r>
              <a:r>
                <a:rPr lang="uk-UA" sz="12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обладнання, що використовується та 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його підготовка, перелік допоміжних матеріалів задіяних в процесі та їх підготовка)</a:t>
              </a:r>
              <a:endParaRPr lang="ru-RU" sz="12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849783" y="2650542"/>
            <a:ext cx="3020448" cy="1300066"/>
            <a:chOff x="166312" y="138537"/>
            <a:chExt cx="3177304" cy="155171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Box 12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Виготовлення поетапно </a:t>
              </a:r>
              <a:r>
                <a:rPr lang="uk-UA" sz="14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прописується, </a:t>
              </a: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як АФІ стає лікарським засобом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(розведення, розчинення, перевірка </a:t>
              </a:r>
              <a:r>
                <a:rPr lang="uk-UA" sz="1200" dirty="0" err="1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рН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, фільтрування, фасування, закупорювання та ін</a:t>
              </a:r>
              <a:r>
                <a:rPr lang="uk-UA" sz="12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 за 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необхідності)</a:t>
              </a:r>
              <a:endParaRPr lang="ru-RU" sz="12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7793392" y="2637275"/>
            <a:ext cx="3080776" cy="1272029"/>
            <a:chOff x="166312" y="138537"/>
            <a:chExt cx="3177304" cy="1551711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16" name="TextBox 15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Маркування</a:t>
              </a:r>
              <a:endParaRPr lang="ru-RU" sz="18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48652" y="4011076"/>
            <a:ext cx="3021579" cy="12131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Пакування та маркування</a:t>
            </a:r>
            <a:endParaRPr lang="ru-RU" sz="1800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63825" y="1327645"/>
            <a:ext cx="3106684" cy="12596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Вихідні дані: рецепт, пропис, перелік вихідних допоміжних матеріалів </a:t>
            </a:r>
            <a:r>
              <a:rPr lang="uk-U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(назва компонентів та їх виробник)</a:t>
            </a:r>
            <a:endParaRPr lang="ru-RU" sz="1200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4249059" y="4011076"/>
            <a:ext cx="3136216" cy="1239035"/>
            <a:chOff x="166312" y="138537"/>
            <a:chExt cx="3177304" cy="1551711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TextBox 24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Контроль якості </a:t>
              </a: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(методики контролю якості : письмовий, опитувальний, органолептичний, фізичний)</a:t>
              </a:r>
              <a:endParaRPr lang="ru-RU" sz="14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4263825" y="2649458"/>
            <a:ext cx="3106684" cy="1302234"/>
            <a:chOff x="166312" y="138537"/>
            <a:chExt cx="3177304" cy="1551711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TextBox 27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Перегляд на наявність сторонніх включень</a:t>
              </a:r>
              <a:endParaRPr lang="ru-RU" sz="18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4249059" y="5309495"/>
            <a:ext cx="3136216" cy="1283900"/>
            <a:chOff x="166312" y="138537"/>
            <a:chExt cx="3177304" cy="1551711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TextBox 30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Термін зберігання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 Мають відповідати правилам, настановам, ДФУ або мати доказову базу, проведення дослідження стабільності відповідно до правил, нормативів, стандартів та ДФУ – ліцензіат має довести дані терміну придатності</a:t>
              </a:r>
              <a:endParaRPr lang="ru-RU" sz="12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7793392" y="3996610"/>
            <a:ext cx="3080775" cy="12535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uk-UA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Умови зберігання. </a:t>
            </a:r>
            <a:r>
              <a:rPr lang="uk-U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Чому саме такі умови зберігання, на </a:t>
            </a:r>
            <a:r>
              <a:rPr lang="uk-UA" sz="1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чому </a:t>
            </a:r>
            <a:r>
              <a:rPr lang="uk-UA" sz="12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ґрунтуються </a:t>
            </a:r>
            <a:r>
              <a:rPr lang="uk-U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саме вибрані умови зберігання, необхідність проведення тестів, визначення стабільності при зміні упаковки, що відмінна від заводської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6533" y="41370"/>
            <a:ext cx="113701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dirty="0"/>
              <a:t>Рекомендації </a:t>
            </a:r>
            <a:r>
              <a:rPr lang="ru-RU" sz="2000" b="1" dirty="0" err="1"/>
              <a:t>Державної</a:t>
            </a:r>
            <a:r>
              <a:rPr lang="ru-RU" sz="2000" b="1" dirty="0"/>
              <a:t> </a:t>
            </a:r>
            <a:r>
              <a:rPr lang="ru-RU" sz="2000" b="1" dirty="0" err="1"/>
              <a:t>служби</a:t>
            </a:r>
            <a:r>
              <a:rPr lang="ru-RU" sz="2000" b="1" dirty="0"/>
              <a:t> </a:t>
            </a:r>
            <a:r>
              <a:rPr lang="ru-RU" sz="2000" b="1" dirty="0" err="1"/>
              <a:t>України</a:t>
            </a:r>
            <a:r>
              <a:rPr lang="ru-RU" sz="2000" b="1" dirty="0"/>
              <a:t> з </a:t>
            </a:r>
            <a:r>
              <a:rPr lang="ru-RU" sz="2000" b="1" dirty="0" err="1"/>
              <a:t>лікарських</a:t>
            </a:r>
            <a:r>
              <a:rPr lang="ru-RU" sz="2000" b="1" dirty="0"/>
              <a:t> </a:t>
            </a:r>
            <a:r>
              <a:rPr lang="ru-RU" sz="2000" b="1" dirty="0" err="1"/>
              <a:t>засобів</a:t>
            </a:r>
            <a:r>
              <a:rPr lang="ru-RU" sz="2000" b="1" dirty="0"/>
              <a:t> та контролю за наркотиками </a:t>
            </a:r>
            <a:r>
              <a:rPr lang="ru-RU" sz="2000" b="1" dirty="0" err="1"/>
              <a:t>щодо</a:t>
            </a:r>
            <a:r>
              <a:rPr lang="ru-RU" sz="2000" b="1" dirty="0"/>
              <a:t> </a:t>
            </a:r>
            <a:r>
              <a:rPr lang="ru-RU" sz="2000" b="1" dirty="0" err="1"/>
              <a:t>розроблення</a:t>
            </a:r>
            <a:r>
              <a:rPr lang="ru-RU" sz="2000" b="1" dirty="0"/>
              <a:t> </a:t>
            </a:r>
            <a:r>
              <a:rPr lang="ru-RU" sz="2000" b="1" dirty="0" err="1"/>
              <a:t>технологічних</a:t>
            </a:r>
            <a:r>
              <a:rPr lang="ru-RU" sz="2000" b="1" dirty="0"/>
              <a:t> </a:t>
            </a:r>
            <a:r>
              <a:rPr lang="ru-RU" sz="2000" b="1" dirty="0" err="1"/>
              <a:t>інструкцій</a:t>
            </a:r>
            <a:r>
              <a:rPr lang="ru-RU" sz="2000" b="1" dirty="0"/>
              <a:t> при </a:t>
            </a:r>
            <a:r>
              <a:rPr lang="ru-RU" sz="2000" b="1" dirty="0" err="1"/>
              <a:t>виробництві</a:t>
            </a:r>
            <a:r>
              <a:rPr lang="ru-RU" sz="2000" b="1" dirty="0"/>
              <a:t> (</a:t>
            </a:r>
            <a:r>
              <a:rPr lang="ru-RU" sz="2000" b="1" dirty="0" err="1"/>
              <a:t>виготовленні</a:t>
            </a:r>
            <a:r>
              <a:rPr lang="ru-RU" sz="2000" b="1" dirty="0"/>
              <a:t>) в </a:t>
            </a:r>
            <a:r>
              <a:rPr lang="ru-RU" sz="2000" b="1" dirty="0" err="1"/>
              <a:t>умовах</a:t>
            </a:r>
            <a:r>
              <a:rPr lang="ru-RU" sz="2000" b="1" dirty="0"/>
              <a:t> аптеки </a:t>
            </a:r>
            <a:r>
              <a:rPr lang="ru-RU" sz="2000" b="1" dirty="0" err="1"/>
              <a:t>лікарських</a:t>
            </a:r>
            <a:r>
              <a:rPr lang="ru-RU" sz="2000" b="1" dirty="0"/>
              <a:t> </a:t>
            </a:r>
            <a:r>
              <a:rPr lang="ru-RU" sz="2000" b="1" dirty="0" err="1"/>
              <a:t>засобів</a:t>
            </a:r>
            <a:r>
              <a:rPr lang="ru-RU" sz="2000" b="1" dirty="0"/>
              <a:t> з </a:t>
            </a:r>
            <a:r>
              <a:rPr lang="ru-RU" sz="2000" b="1" dirty="0" err="1"/>
              <a:t>рослинної</a:t>
            </a:r>
            <a:r>
              <a:rPr lang="ru-RU" sz="2000" b="1" dirty="0"/>
              <a:t> </a:t>
            </a:r>
            <a:r>
              <a:rPr lang="ru-RU" sz="2000" b="1" dirty="0" err="1"/>
              <a:t>субстанції</a:t>
            </a:r>
            <a:r>
              <a:rPr lang="ru-RU" sz="2000" b="1" dirty="0"/>
              <a:t> </a:t>
            </a:r>
            <a:r>
              <a:rPr lang="ru-RU" sz="2000" b="1" dirty="0" err="1"/>
              <a:t>канабісу</a:t>
            </a:r>
            <a:endParaRPr lang="ru-RU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2967517" y="1011466"/>
            <a:ext cx="6188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err="1"/>
              <a:t>Технологічна</a:t>
            </a:r>
            <a:r>
              <a:rPr lang="ru-RU" dirty="0"/>
              <a:t> </a:t>
            </a:r>
            <a:r>
              <a:rPr lang="ru-RU" dirty="0" err="1"/>
              <a:t>інструкція</a:t>
            </a:r>
            <a:r>
              <a:rPr lang="ru-RU" dirty="0"/>
              <a:t> повинна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розділи</a:t>
            </a:r>
            <a:r>
              <a:rPr lang="ru-RU" dirty="0"/>
              <a:t>: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657405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215</Words>
  <Application>Microsoft Office PowerPoint</Application>
  <PresentationFormat>Широкоэкранный</PresentationFormat>
  <Paragraphs>12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Горєлих Анастасія Олексіївна</dc:creator>
  <cp:lastModifiedBy>Лебедь Сергій Олександрович</cp:lastModifiedBy>
  <cp:revision>11</cp:revision>
  <dcterms:created xsi:type="dcterms:W3CDTF">2026-02-27T09:44:18Z</dcterms:created>
  <dcterms:modified xsi:type="dcterms:W3CDTF">2026-03-02T10:40:35Z</dcterms:modified>
</cp:coreProperties>
</file>